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CC6E4-BF4E-4480-95FE-3360F54AD102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B469C-128E-42F2-AF5E-2509469A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0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9375A61-982D-4B18-A39A-D45FC3CAF483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C8E4F7-E306-47EE-9D40-17D6FA2FEB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375A61-982D-4B18-A39A-D45FC3CAF483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8E4F7-E306-47EE-9D40-17D6FA2FE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375A61-982D-4B18-A39A-D45FC3CAF483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8E4F7-E306-47EE-9D40-17D6FA2FE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375A61-982D-4B18-A39A-D45FC3CAF483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8E4F7-E306-47EE-9D40-17D6FA2FE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9375A61-982D-4B18-A39A-D45FC3CAF483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C8E4F7-E306-47EE-9D40-17D6FA2FEB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375A61-982D-4B18-A39A-D45FC3CAF483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5C8E4F7-E306-47EE-9D40-17D6FA2FEB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375A61-982D-4B18-A39A-D45FC3CAF483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5C8E4F7-E306-47EE-9D40-17D6FA2FE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375A61-982D-4B18-A39A-D45FC3CAF483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8E4F7-E306-47EE-9D40-17D6FA2FEB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375A61-982D-4B18-A39A-D45FC3CAF483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8E4F7-E306-47EE-9D40-17D6FA2FE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9375A61-982D-4B18-A39A-D45FC3CAF483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C8E4F7-E306-47EE-9D40-17D6FA2FEB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9375A61-982D-4B18-A39A-D45FC3CAF483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C8E4F7-E306-47EE-9D40-17D6FA2FEB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9375A61-982D-4B18-A39A-D45FC3CAF483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5C8E4F7-E306-47EE-9D40-17D6FA2FEB2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Civilizations of Mesoamerica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Maya and Teotihuacán</a:t>
            </a:r>
          </a:p>
        </p:txBody>
      </p:sp>
    </p:spTree>
    <p:extLst>
      <p:ext uri="{BB962C8B-B14F-4D97-AF65-F5344CB8AC3E}">
        <p14:creationId xmlns:p14="http://schemas.microsoft.com/office/powerpoint/2010/main" val="49685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Commonalities between </a:t>
            </a:r>
            <a:r>
              <a:rPr lang="en-US" dirty="0"/>
              <a:t>Maya </a:t>
            </a:r>
            <a:r>
              <a:rPr lang="en-US" dirty="0" smtClean="0"/>
              <a:t>and Teotihuacán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Both civilizations lacked interaction with other cultures, including within the Americas.</a:t>
            </a:r>
          </a:p>
          <a:p>
            <a:pPr lvl="1"/>
            <a:r>
              <a:rPr lang="en-US" dirty="0" smtClean="0"/>
              <a:t>Developed without large domesticated animals or ironworking</a:t>
            </a:r>
          </a:p>
          <a:p>
            <a:r>
              <a:rPr lang="en-US" dirty="0" smtClean="0"/>
              <a:t>Both would develop intensive agricultural techniques</a:t>
            </a:r>
          </a:p>
          <a:p>
            <a:r>
              <a:rPr lang="en-US" dirty="0" smtClean="0"/>
              <a:t>Shared economies based on market exchange</a:t>
            </a:r>
          </a:p>
          <a:p>
            <a:r>
              <a:rPr lang="en-US" dirty="0" smtClean="0"/>
              <a:t>Frequent interaction between them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376" y="2362200"/>
            <a:ext cx="4570624" cy="263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84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of the Maya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Maya ceremonial centers developed as early as 2000 B.C.E. in Guatemala and Yucatan</a:t>
            </a:r>
          </a:p>
          <a:p>
            <a:r>
              <a:rPr lang="en-US" dirty="0" smtClean="0"/>
              <a:t>Cultural achievements:</a:t>
            </a:r>
          </a:p>
          <a:p>
            <a:pPr lvl="1"/>
            <a:r>
              <a:rPr lang="en-US" dirty="0" smtClean="0"/>
              <a:t>Advanced mathematical system</a:t>
            </a:r>
          </a:p>
          <a:p>
            <a:pPr lvl="1"/>
            <a:r>
              <a:rPr lang="en-US" dirty="0" smtClean="0"/>
              <a:t>Elaborate calendars</a:t>
            </a:r>
          </a:p>
          <a:p>
            <a:pPr lvl="1"/>
            <a:r>
              <a:rPr lang="en-US" dirty="0" smtClean="0"/>
              <a:t>Creation of most elaborate writing system in the Americas</a:t>
            </a:r>
          </a:p>
          <a:p>
            <a:pPr lvl="1"/>
            <a:r>
              <a:rPr lang="en-US" dirty="0" smtClean="0"/>
              <a:t>Large amount of monumental architecture (temples, pyramids, palaces, plazas)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949841" cy="355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39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Agriculture had large scale human engineering (swamp drainage, water management and irrigation)</a:t>
            </a:r>
          </a:p>
          <a:p>
            <a:r>
              <a:rPr lang="en-US" dirty="0" smtClean="0"/>
              <a:t>Supported a substantial elite and artisan class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0100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81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Government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Political system of city-states and regional kingdoms was highly fragmented</a:t>
            </a:r>
          </a:p>
          <a:p>
            <a:pPr lvl="1"/>
            <a:r>
              <a:rPr lang="en-US" dirty="0" smtClean="0"/>
              <a:t>Frequent warfare; capture and sacrifice of prisoners</a:t>
            </a:r>
          </a:p>
          <a:p>
            <a:pPr lvl="1"/>
            <a:r>
              <a:rPr lang="en-US" dirty="0" smtClean="0"/>
              <a:t>Densely populated urban ceremonial centers</a:t>
            </a:r>
          </a:p>
          <a:p>
            <a:pPr lvl="1"/>
            <a:r>
              <a:rPr lang="en-US" dirty="0" smtClean="0"/>
              <a:t>No city-state ever succeeded in creating a unified empire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784921" cy="26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36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Maya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Rapid collapse experienced in the century after a long term drought began in 840 C.E.</a:t>
            </a:r>
          </a:p>
          <a:p>
            <a:pPr lvl="1"/>
            <a:r>
              <a:rPr lang="en-US" dirty="0" smtClean="0"/>
              <a:t>Population dropped by at least 85%</a:t>
            </a:r>
          </a:p>
          <a:p>
            <a:pPr lvl="1"/>
            <a:r>
              <a:rPr lang="en-US" dirty="0" smtClean="0"/>
              <a:t>Elements of Maya culture survived, but not the great cities</a:t>
            </a:r>
          </a:p>
          <a:p>
            <a:r>
              <a:rPr lang="en-US" dirty="0" smtClean="0"/>
              <a:t>Reasons for collapse:</a:t>
            </a:r>
          </a:p>
          <a:p>
            <a:pPr lvl="1"/>
            <a:r>
              <a:rPr lang="en-US" dirty="0" smtClean="0"/>
              <a:t>Rapid population growth after 600 C.E. outstripped resources</a:t>
            </a:r>
          </a:p>
          <a:p>
            <a:pPr lvl="1"/>
            <a:r>
              <a:rPr lang="en-US" dirty="0" smtClean="0"/>
              <a:t>Political disunity and rivalry prevented a coordinated response to drought</a:t>
            </a:r>
          </a:p>
          <a:p>
            <a:pPr lvl="1"/>
            <a:r>
              <a:rPr lang="en-US" dirty="0" smtClean="0"/>
              <a:t>Frequent warfare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425111" cy="457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07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Teotihuacán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City began around 150 B.C.E.</a:t>
            </a:r>
          </a:p>
          <a:p>
            <a:r>
              <a:rPr lang="en-US" dirty="0" smtClean="0"/>
              <a:t>By 550 B.C.E. the population was between 100,000-200,000</a:t>
            </a:r>
          </a:p>
          <a:p>
            <a:r>
              <a:rPr lang="en-US" dirty="0" smtClean="0"/>
              <a:t>Much about the original city is unknown</a:t>
            </a:r>
          </a:p>
          <a:p>
            <a:r>
              <a:rPr lang="en-US" dirty="0" smtClean="0"/>
              <a:t>Grid pattern in planning of the city</a:t>
            </a:r>
          </a:p>
          <a:p>
            <a:r>
              <a:rPr lang="en-US" dirty="0" smtClean="0"/>
              <a:t>Specialized Artisans</a:t>
            </a:r>
          </a:p>
          <a:p>
            <a:r>
              <a:rPr lang="en-US" dirty="0" smtClean="0"/>
              <a:t>Little evidence of rulers or of tradition of public inscriptions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828800"/>
            <a:ext cx="531571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35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Teotihuacán’s influence on Mesoamerica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Directly administered perhaps 10,000 square miles</a:t>
            </a:r>
          </a:p>
          <a:p>
            <a:r>
              <a:rPr lang="en-US" dirty="0" smtClean="0"/>
              <a:t>Armies spread as far as Mayan lands</a:t>
            </a:r>
          </a:p>
          <a:p>
            <a:r>
              <a:rPr lang="en-US" dirty="0" smtClean="0"/>
              <a:t>Had diplomatic connections with other areas</a:t>
            </a:r>
          </a:p>
          <a:p>
            <a:r>
              <a:rPr lang="en-US" dirty="0" smtClean="0"/>
              <a:t>Vast trade</a:t>
            </a:r>
          </a:p>
          <a:p>
            <a:r>
              <a:rPr lang="en-US" dirty="0" smtClean="0"/>
              <a:t>Spread art and architecture styles</a:t>
            </a:r>
          </a:p>
          <a:p>
            <a:r>
              <a:rPr lang="en-US" dirty="0" smtClean="0"/>
              <a:t>Mysterious collapse around 650 C.E.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60079"/>
            <a:ext cx="4038600" cy="349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939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122</TotalTime>
  <Words>295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Foundry</vt:lpstr>
      <vt:lpstr>Civilizations of Mesoamerica </vt:lpstr>
      <vt:lpstr>Commonalities between Maya and Teotihuacán </vt:lpstr>
      <vt:lpstr>Culture of the Maya</vt:lpstr>
      <vt:lpstr>Mayan Economy</vt:lpstr>
      <vt:lpstr>Mayan Government</vt:lpstr>
      <vt:lpstr>Fall of the Maya</vt:lpstr>
      <vt:lpstr>Teotihuacán</vt:lpstr>
      <vt:lpstr>Teotihuacán’s influence on Mesoamerica</vt:lpstr>
    </vt:vector>
  </TitlesOfParts>
  <Company>Erlanger-Elsmere School District--Boooeeeey!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Civilizations of Mesoamerica</dc:title>
  <dc:creator>Haynes, Brendhan--Erlanger</dc:creator>
  <cp:lastModifiedBy>Haynes, Brendhan--Erlanger</cp:lastModifiedBy>
  <cp:revision>6</cp:revision>
  <cp:lastPrinted>2015-11-19T14:00:25Z</cp:lastPrinted>
  <dcterms:created xsi:type="dcterms:W3CDTF">2015-11-19T12:20:05Z</dcterms:created>
  <dcterms:modified xsi:type="dcterms:W3CDTF">2015-11-19T14:22:20Z</dcterms:modified>
</cp:coreProperties>
</file>