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A8FFDF-683E-4BB6-BE95-A3EA15E11604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8259A3-B2BD-4D80-8540-A3FB620A47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Printing Press and Protestant 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Johann Gutenberg</a:t>
            </a:r>
          </a:p>
          <a:p>
            <a:pPr lvl="1"/>
            <a:r>
              <a:rPr lang="en-US" dirty="0" smtClean="0"/>
              <a:t>1455 printed first edition of the Bible using printing press</a:t>
            </a:r>
          </a:p>
          <a:p>
            <a:pPr lvl="1"/>
            <a:r>
              <a:rPr lang="en-US" dirty="0" smtClean="0"/>
              <a:t>Before printing press, only a few thousand books existed in Europe.</a:t>
            </a:r>
          </a:p>
          <a:p>
            <a:pPr lvl="1"/>
            <a:r>
              <a:rPr lang="en-US" dirty="0" smtClean="0"/>
              <a:t>Why?  They were all hand copied.</a:t>
            </a:r>
          </a:p>
          <a:p>
            <a:pPr lvl="1"/>
            <a:r>
              <a:rPr lang="en-US" dirty="0" smtClean="0"/>
              <a:t>By 1500, 15-20 million had been produced</a:t>
            </a:r>
            <a:endParaRPr lang="en-US" dirty="0"/>
          </a:p>
        </p:txBody>
      </p:sp>
      <p:pic>
        <p:nvPicPr>
          <p:cNvPr id="5" name="Content Placeholder 4" descr="gutenberg_bib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1676400"/>
            <a:ext cx="3333750" cy="384889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Printing Press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artin-luther-bib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8835" y="1481138"/>
            <a:ext cx="3195329" cy="4525962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Martin Luther:  German monk who prided himself on living the Christian/monk lifestyle.</a:t>
            </a:r>
          </a:p>
          <a:p>
            <a:pPr lvl="1"/>
            <a:r>
              <a:rPr lang="en-US" dirty="0" smtClean="0"/>
              <a:t>Though Luther was a part of the Church, he often observed and privately wrote on aspects of its actions that seemed contradictory.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Due to the ongoing costs being brought forth on the Church to rebuild St. Peter’s Cathedral, a German clergyman opted to sell </a:t>
            </a:r>
            <a:r>
              <a:rPr lang="en-US" u="sng" dirty="0" smtClean="0"/>
              <a:t>indulgences</a:t>
            </a:r>
            <a:endParaRPr lang="en-US" b="1" u="sng" dirty="0" smtClean="0"/>
          </a:p>
          <a:p>
            <a:pPr lvl="1"/>
            <a:r>
              <a:rPr lang="en-US" b="1" dirty="0" smtClean="0"/>
              <a:t>These guaranteed purchasers access to Heaven and removed their deceased relatives from Purgatory.</a:t>
            </a:r>
            <a:endParaRPr lang="en-US" dirty="0"/>
          </a:p>
        </p:txBody>
      </p:sp>
      <p:pic>
        <p:nvPicPr>
          <p:cNvPr id="5" name="Content Placeholder 4" descr="indulgence_1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67200" y="1828800"/>
            <a:ext cx="4572000" cy="29718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Johan Tetzel and Indulgences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95-Thes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66774" y="1371600"/>
            <a:ext cx="3552825" cy="4515644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action by Tetzel became the last straw for Luther.</a:t>
            </a:r>
          </a:p>
          <a:p>
            <a:r>
              <a:rPr lang="en-US" dirty="0" smtClean="0"/>
              <a:t>He then composed his </a:t>
            </a:r>
            <a:r>
              <a:rPr lang="en-US" u="sng" dirty="0" smtClean="0"/>
              <a:t>95 Theses</a:t>
            </a:r>
            <a:r>
              <a:rPr lang="en-US" dirty="0" smtClean="0"/>
              <a:t>, and, as was common in the era, most likely nailed them to the door of the church.</a:t>
            </a:r>
          </a:p>
          <a:p>
            <a:r>
              <a:rPr lang="en-US" dirty="0" smtClean="0"/>
              <a:t>These stated:</a:t>
            </a:r>
          </a:p>
          <a:p>
            <a:pPr lvl="1"/>
            <a:r>
              <a:rPr lang="en-US" dirty="0" smtClean="0"/>
              <a:t>Indulgences had no basis in the Bible</a:t>
            </a:r>
          </a:p>
          <a:p>
            <a:pPr lvl="1"/>
            <a:r>
              <a:rPr lang="en-US" dirty="0" smtClean="0"/>
              <a:t>Salvation was to come only through faith</a:t>
            </a:r>
          </a:p>
          <a:p>
            <a:pPr lvl="1"/>
            <a:r>
              <a:rPr lang="en-US" dirty="0" smtClean="0"/>
              <a:t>Pope had no authority to release souls from Purgatory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95 Theses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word of this “rebellion” towards the church spreads, many of Luther’s writings quickly find their way through Europe.</a:t>
            </a:r>
          </a:p>
          <a:p>
            <a:r>
              <a:rPr lang="en-US" dirty="0" smtClean="0"/>
              <a:t>Luther’s new Christian concepts include:</a:t>
            </a:r>
          </a:p>
          <a:p>
            <a:pPr lvl="1"/>
            <a:r>
              <a:rPr lang="en-US" dirty="0" smtClean="0"/>
              <a:t>Salvation only achieved through faith</a:t>
            </a:r>
          </a:p>
          <a:p>
            <a:pPr lvl="1"/>
            <a:r>
              <a:rPr lang="en-US" dirty="0" smtClean="0"/>
              <a:t>Sacraments can not erase sin</a:t>
            </a:r>
          </a:p>
          <a:p>
            <a:pPr lvl="1"/>
            <a:r>
              <a:rPr lang="en-US" dirty="0" smtClean="0"/>
              <a:t>The Bible is the key to knowing how to achieve salvation</a:t>
            </a:r>
            <a:endParaRPr lang="en-US" dirty="0"/>
          </a:p>
        </p:txBody>
      </p:sp>
      <p:pic>
        <p:nvPicPr>
          <p:cNvPr id="5" name="Content Placeholder 4" descr="Luther-bible-lar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3400" y="1752600"/>
            <a:ext cx="4495800" cy="3429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Luther’s Writings and Teachings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Luther’s teachings spread, he is called upon to testify at the </a:t>
            </a:r>
            <a:r>
              <a:rPr lang="en-US" u="sng" dirty="0" smtClean="0"/>
              <a:t>Diet at Worms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Pope Charles V orders Luther to recant, or state that his earlier teachings were not true.</a:t>
            </a:r>
          </a:p>
          <a:p>
            <a:pPr lvl="1"/>
            <a:r>
              <a:rPr lang="en-US" dirty="0" smtClean="0"/>
              <a:t>Luther refuses and the Pope orders it a sin to provide Luther with any food or shelter.</a:t>
            </a:r>
            <a:endParaRPr lang="en-US" dirty="0"/>
          </a:p>
        </p:txBody>
      </p:sp>
      <p:pic>
        <p:nvPicPr>
          <p:cNvPr id="5" name="Content Placeholder 4" descr="dietatworms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676400"/>
            <a:ext cx="4648200" cy="3810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impact did the work of Johan Gutenberg have on the Protestant Reformation?</a:t>
            </a:r>
          </a:p>
          <a:p>
            <a:pPr lvl="1"/>
            <a:r>
              <a:rPr lang="en-US" dirty="0" smtClean="0"/>
              <a:t>Create an annotated outline of your ideas.</a:t>
            </a:r>
          </a:p>
          <a:p>
            <a:pPr lvl="1"/>
            <a:r>
              <a:rPr lang="en-US" dirty="0" smtClean="0"/>
              <a:t>I.  Argument</a:t>
            </a:r>
          </a:p>
          <a:p>
            <a:pPr lvl="1"/>
            <a:r>
              <a:rPr lang="en-US" dirty="0" smtClean="0"/>
              <a:t>II.  Support</a:t>
            </a:r>
          </a:p>
          <a:p>
            <a:pPr lvl="2"/>
            <a:r>
              <a:rPr lang="en-US" dirty="0" smtClean="0"/>
              <a:t>A.  Reason 1</a:t>
            </a:r>
          </a:p>
          <a:p>
            <a:pPr lvl="1"/>
            <a:r>
              <a:rPr lang="en-US" dirty="0" smtClean="0"/>
              <a:t>III.</a:t>
            </a:r>
          </a:p>
          <a:p>
            <a:pPr lvl="1"/>
            <a:r>
              <a:rPr lang="en-US" dirty="0" smtClean="0"/>
              <a:t>IV.</a:t>
            </a:r>
          </a:p>
          <a:p>
            <a:pPr lvl="1"/>
            <a:r>
              <a:rPr lang="en-US" dirty="0" smtClean="0"/>
              <a:t>V.  Conclusion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346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Printing Press and Protestant Reformation</vt:lpstr>
      <vt:lpstr>The Printing Press</vt:lpstr>
      <vt:lpstr>Martin Luther</vt:lpstr>
      <vt:lpstr>Johan Tetzel and Indulgences</vt:lpstr>
      <vt:lpstr>95 Theses</vt:lpstr>
      <vt:lpstr>Luther’s Writings and Teachings</vt:lpstr>
      <vt:lpstr>Reaction</vt:lpstr>
      <vt:lpstr>Assignment</vt:lpstr>
    </vt:vector>
  </TitlesOfParts>
  <Company>Erlanger\Elsmere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Printing Press and Protestant Reformation</dc:title>
  <dc:creator>bhaynes</dc:creator>
  <cp:lastModifiedBy>bhaynes</cp:lastModifiedBy>
  <cp:revision>5</cp:revision>
  <dcterms:created xsi:type="dcterms:W3CDTF">2009-09-08T11:07:17Z</dcterms:created>
  <dcterms:modified xsi:type="dcterms:W3CDTF">2009-09-08T11:56:05Z</dcterms:modified>
</cp:coreProperties>
</file>