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9F6AA-220D-40C9-95E9-3A5FCEACA869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02DA-F86E-4C27-94F6-2B105F46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2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22DCCF-7424-4E25-998A-9EAEA4A6343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8DB722-2C42-4701-8B84-E62FCE7E90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Silk roads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Exchange Across Eurasia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Disease:  The Black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Black Death spreads mostly due to Mongol Empire’s unification of much of Eurasia 13</a:t>
            </a:r>
            <a:r>
              <a:rPr lang="en-US" baseline="30000" dirty="0" smtClean="0"/>
              <a:t>th</a:t>
            </a:r>
            <a:r>
              <a:rPr lang="en-US" dirty="0" smtClean="0"/>
              <a:t>-14</a:t>
            </a:r>
            <a:r>
              <a:rPr lang="en-US" baseline="30000" dirty="0" smtClean="0"/>
              <a:t>th</a:t>
            </a:r>
            <a:r>
              <a:rPr lang="en-US" dirty="0" smtClean="0"/>
              <a:t> centuries</a:t>
            </a:r>
          </a:p>
          <a:p>
            <a:pPr lvl="1"/>
            <a:r>
              <a:rPr lang="en-US" dirty="0" smtClean="0"/>
              <a:t>Mixture of bubonic plague, anthrax, or collection of epidemic diseases</a:t>
            </a:r>
          </a:p>
          <a:p>
            <a:pPr lvl="1"/>
            <a:r>
              <a:rPr lang="en-US" dirty="0" smtClean="0"/>
              <a:t>Killed as much as ½ of European population between 1346 and 1350</a:t>
            </a:r>
          </a:p>
          <a:p>
            <a:pPr lvl="1"/>
            <a:r>
              <a:rPr lang="en-US" dirty="0" smtClean="0"/>
              <a:t>Similar death toll in China and parts of the Islamic world</a:t>
            </a:r>
          </a:p>
          <a:p>
            <a:r>
              <a:rPr lang="en-US" dirty="0" smtClean="0"/>
              <a:t>However, this exchange of diseases gives Europeans their greatest weapon in their expansion to the Western Hemisphere after 1500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45" y="1752600"/>
            <a:ext cx="470515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91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00052"/>
            <a:ext cx="9343436" cy="665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7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Silk roads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27432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of the world’s most extensive and sustained networks of exchange</a:t>
            </a:r>
          </a:p>
          <a:p>
            <a:pPr lvl="1"/>
            <a:r>
              <a:rPr lang="en-US" dirty="0" smtClean="0"/>
              <a:t>Largely a relay trade</a:t>
            </a:r>
          </a:p>
          <a:p>
            <a:pPr lvl="1"/>
            <a:r>
              <a:rPr lang="en-US" dirty="0" smtClean="0"/>
              <a:t>Provided unity and coherence to Eurasian history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79" y="2209800"/>
            <a:ext cx="5745721" cy="28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Ecologies of Eurasia and </a:t>
            </a:r>
            <a:r>
              <a:rPr lang="en-US" smtClean="0"/>
              <a:t>the silk Road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Eurasia is basically divided into inner and outer zones</a:t>
            </a:r>
          </a:p>
          <a:p>
            <a:pPr lvl="1"/>
            <a:r>
              <a:rPr lang="en-US" dirty="0" smtClean="0"/>
              <a:t>Outer Eurasia:  relatively warm, well watered (China, India, Middle East, Mediterranean)</a:t>
            </a:r>
          </a:p>
          <a:p>
            <a:pPr lvl="1"/>
            <a:r>
              <a:rPr lang="en-US" dirty="0" smtClean="0"/>
              <a:t>Inner Eurasia:  harsher climate, drier, mostly pastoral societies.</a:t>
            </a:r>
          </a:p>
          <a:p>
            <a:r>
              <a:rPr lang="en-US" dirty="0" smtClean="0"/>
              <a:t>Why does this matter?</a:t>
            </a:r>
          </a:p>
          <a:p>
            <a:pPr lvl="1"/>
            <a:r>
              <a:rPr lang="en-US" dirty="0" smtClean="0"/>
              <a:t>Outer Eurasia will be more successful in agriculture, with a migrating group in between.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5264799" cy="31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7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the silk roads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Creation of Second Wave civilizations and imperial states in the last 5 centuries B.C.E. included efforts to control pastoral societies</a:t>
            </a:r>
          </a:p>
          <a:p>
            <a:pPr lvl="1"/>
            <a:r>
              <a:rPr lang="en-US" dirty="0" smtClean="0"/>
              <a:t>Trading networks did best when large states provided security for trade</a:t>
            </a:r>
          </a:p>
          <a:p>
            <a:pPr lvl="1"/>
            <a:r>
              <a:rPr lang="en-US" dirty="0" smtClean="0"/>
              <a:t>Roman and Chinese Empires became a catalyst and anchor for commerce/trade</a:t>
            </a:r>
          </a:p>
          <a:p>
            <a:pPr lvl="1"/>
            <a:r>
              <a:rPr lang="en-US" dirty="0" smtClean="0"/>
              <a:t>In 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Centuries the Byzantine Empire, Abbasid dynasty and Tang dynasty created a belt of strong states</a:t>
            </a:r>
          </a:p>
          <a:p>
            <a:pPr lvl="1"/>
            <a:r>
              <a:rPr lang="en-US" dirty="0" smtClean="0"/>
              <a:t>In 13</a:t>
            </a:r>
            <a:r>
              <a:rPr lang="en-US" baseline="30000" dirty="0" smtClean="0"/>
              <a:t>th</a:t>
            </a:r>
            <a:r>
              <a:rPr lang="en-US" dirty="0" smtClean="0"/>
              <a:t> and 14</a:t>
            </a:r>
            <a:r>
              <a:rPr lang="en-US" baseline="30000" dirty="0" smtClean="0"/>
              <a:t>th</a:t>
            </a:r>
            <a:r>
              <a:rPr lang="en-US" dirty="0" smtClean="0"/>
              <a:t> centuries, Mongol Empire controlled entirety of Silk Roads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667000"/>
            <a:ext cx="545391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2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290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Vast array of goods traveled along the Silk Roads, often by camel</a:t>
            </a:r>
          </a:p>
          <a:p>
            <a:pPr lvl="1"/>
            <a:r>
              <a:rPr lang="en-US" dirty="0" smtClean="0"/>
              <a:t>Mostly luxury goods for the elite</a:t>
            </a:r>
          </a:p>
          <a:p>
            <a:pPr lvl="1"/>
            <a:r>
              <a:rPr lang="en-US" dirty="0" smtClean="0"/>
              <a:t>High cost of transport did not allow movement of staple goods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200"/>
            <a:ext cx="591844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5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Goods:  Silk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F0A22E"/>
              </a:buClr>
            </a:pPr>
            <a:r>
              <a:rPr lang="en-US" dirty="0">
                <a:solidFill>
                  <a:srgbClr val="4E3B30"/>
                </a:solidFill>
              </a:rPr>
              <a:t>Silk symbolized the Eurasian exchange </a:t>
            </a:r>
            <a:r>
              <a:rPr lang="en-US" dirty="0" smtClean="0">
                <a:solidFill>
                  <a:srgbClr val="4E3B30"/>
                </a:solidFill>
              </a:rPr>
              <a:t>system</a:t>
            </a:r>
          </a:p>
          <a:p>
            <a:pPr lvl="1">
              <a:buClr>
                <a:srgbClr val="F0A22E"/>
              </a:buClr>
            </a:pPr>
            <a:r>
              <a:rPr lang="en-US" dirty="0" smtClean="0">
                <a:solidFill>
                  <a:srgbClr val="4E3B30"/>
                </a:solidFill>
              </a:rPr>
              <a:t>At first, China had a monopoly on silk technology</a:t>
            </a:r>
          </a:p>
          <a:p>
            <a:pPr lvl="1">
              <a:buClr>
                <a:srgbClr val="F0A22E"/>
              </a:buClr>
            </a:pPr>
            <a:r>
              <a:rPr lang="en-US" dirty="0" smtClean="0">
                <a:solidFill>
                  <a:srgbClr val="4E3B30"/>
                </a:solidFill>
              </a:rPr>
              <a:t>By 6</a:t>
            </a:r>
            <a:r>
              <a:rPr lang="en-US" baseline="30000" dirty="0" smtClean="0">
                <a:solidFill>
                  <a:srgbClr val="4E3B30"/>
                </a:solidFill>
              </a:rPr>
              <a:t>th</a:t>
            </a:r>
            <a:r>
              <a:rPr lang="en-US" dirty="0" smtClean="0">
                <a:solidFill>
                  <a:srgbClr val="4E3B30"/>
                </a:solidFill>
              </a:rPr>
              <a:t> century C.E., other groups were producing silk</a:t>
            </a:r>
          </a:p>
          <a:p>
            <a:pPr lvl="1">
              <a:buClr>
                <a:srgbClr val="F0A22E"/>
              </a:buClr>
            </a:pPr>
            <a:r>
              <a:rPr lang="en-US" dirty="0" smtClean="0">
                <a:solidFill>
                  <a:srgbClr val="4E3B30"/>
                </a:solidFill>
              </a:rPr>
              <a:t>Silk was used as currency in Central Asia</a:t>
            </a:r>
          </a:p>
          <a:p>
            <a:pPr lvl="1">
              <a:buClr>
                <a:srgbClr val="F0A22E"/>
              </a:buClr>
            </a:pPr>
            <a:r>
              <a:rPr lang="en-US" dirty="0" smtClean="0">
                <a:solidFill>
                  <a:srgbClr val="4E3B30"/>
                </a:solidFill>
              </a:rPr>
              <a:t>Silk was a symbol of high status</a:t>
            </a:r>
          </a:p>
          <a:p>
            <a:pPr lvl="1">
              <a:buClr>
                <a:srgbClr val="F0A22E"/>
              </a:buClr>
            </a:pPr>
            <a:r>
              <a:rPr lang="en-US" dirty="0" smtClean="0">
                <a:solidFill>
                  <a:srgbClr val="4E3B30"/>
                </a:solidFill>
              </a:rPr>
              <a:t>Silk industry only developed in Western Europe in 12</a:t>
            </a:r>
            <a:r>
              <a:rPr lang="en-US" baseline="30000" dirty="0" smtClean="0">
                <a:solidFill>
                  <a:srgbClr val="4E3B30"/>
                </a:solidFill>
              </a:rPr>
              <a:t>th</a:t>
            </a:r>
            <a:r>
              <a:rPr lang="en-US" dirty="0" smtClean="0">
                <a:solidFill>
                  <a:srgbClr val="4E3B30"/>
                </a:solidFill>
              </a:rPr>
              <a:t> century</a:t>
            </a:r>
            <a:endParaRPr lang="en-US" dirty="0">
              <a:solidFill>
                <a:srgbClr val="4E3B3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133600"/>
            <a:ext cx="5295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3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Goods:  The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Volume of trade was small, but of economic and social importance</a:t>
            </a:r>
          </a:p>
          <a:p>
            <a:pPr lvl="1"/>
            <a:r>
              <a:rPr lang="en-US" dirty="0" smtClean="0"/>
              <a:t>Peasants in Yangzi River delta of southern China produced market goods (silk, porcelain, et cetera) instead of crops</a:t>
            </a:r>
          </a:p>
          <a:p>
            <a:pPr lvl="1"/>
            <a:r>
              <a:rPr lang="en-US" dirty="0" smtClean="0"/>
              <a:t>Well placed individuals could make enormous profits</a:t>
            </a:r>
          </a:p>
          <a:p>
            <a:pPr lvl="2"/>
            <a:r>
              <a:rPr lang="en-US" dirty="0" smtClean="0"/>
              <a:t>Buy low from peasant artisans and sell high to merchants, other traders and wealthy elite.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6000"/>
            <a:ext cx="4604513" cy="30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9966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Cultures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Cultural transmission perhaps more important than exchange of goods</a:t>
            </a:r>
          </a:p>
          <a:p>
            <a:r>
              <a:rPr lang="en-US" dirty="0" smtClean="0"/>
              <a:t>Example:  Buddhism</a:t>
            </a:r>
          </a:p>
          <a:p>
            <a:pPr lvl="1"/>
            <a:r>
              <a:rPr lang="en-US" sz="2900" dirty="0" smtClean="0"/>
              <a:t>Spread along Silk Road through Central and East Asia</a:t>
            </a:r>
          </a:p>
          <a:p>
            <a:pPr lvl="1"/>
            <a:r>
              <a:rPr lang="en-US" sz="2900" dirty="0" smtClean="0"/>
              <a:t>Had always appealed to merchants</a:t>
            </a:r>
          </a:p>
          <a:p>
            <a:pPr lvl="1"/>
            <a:r>
              <a:rPr lang="en-US" sz="2900" dirty="0" smtClean="0"/>
              <a:t>Heavy conversion in somewhat isolated cities in Central </a:t>
            </a:r>
            <a:r>
              <a:rPr lang="en-US" sz="2900" dirty="0" smtClean="0"/>
              <a:t>Asia</a:t>
            </a:r>
          </a:p>
          <a:p>
            <a:pPr lvl="1"/>
            <a:r>
              <a:rPr lang="en-US" sz="2900" dirty="0" smtClean="0"/>
              <a:t>Many Central Asian cities become centers of learning and commerce</a:t>
            </a:r>
          </a:p>
          <a:p>
            <a:pPr lvl="2"/>
            <a:r>
              <a:rPr lang="en-US" sz="2900" dirty="0" smtClean="0"/>
              <a:t>Buddhist texts and cave temples of </a:t>
            </a:r>
            <a:r>
              <a:rPr lang="en-US" sz="2900" dirty="0" err="1" smtClean="0"/>
              <a:t>Dunhuang</a:t>
            </a:r>
            <a:endParaRPr lang="en-US" sz="2900" dirty="0" smtClean="0"/>
          </a:p>
          <a:p>
            <a:pPr lvl="1"/>
            <a:r>
              <a:rPr lang="en-US" sz="2900" dirty="0" smtClean="0"/>
              <a:t>Buddhism spreads more slowly among Central Asian pastoralists</a:t>
            </a:r>
          </a:p>
          <a:p>
            <a:pPr lvl="1"/>
            <a:r>
              <a:rPr lang="en-US" sz="2900" dirty="0" smtClean="0"/>
              <a:t>In China,  Buddhism was the religion of foreign merchants or rulers for centuries</a:t>
            </a:r>
          </a:p>
          <a:p>
            <a:pPr lvl="1"/>
            <a:r>
              <a:rPr lang="en-US" sz="2900" dirty="0" smtClean="0"/>
              <a:t>Buddhism was transformed during its spread</a:t>
            </a:r>
            <a:endParaRPr lang="en-US" sz="29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5320441" cy="37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9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Disease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Major population centers of Afro-Eurasian world developed characteristic disease patterns and ways to deal with them</a:t>
            </a:r>
          </a:p>
          <a:p>
            <a:r>
              <a:rPr lang="en-US" dirty="0" smtClean="0"/>
              <a:t>But, long distance trade means exposure to unfamiliar diseases</a:t>
            </a:r>
          </a:p>
          <a:p>
            <a:pPr lvl="1"/>
            <a:r>
              <a:rPr lang="en-US" dirty="0" smtClean="0"/>
              <a:t>Early case:  epidemic in Athens 430-429 B.C.E.</a:t>
            </a:r>
          </a:p>
          <a:p>
            <a:pPr lvl="1"/>
            <a:r>
              <a:rPr lang="en-US" dirty="0" smtClean="0"/>
              <a:t>During Roman and Han empires, smallpox devastated both populations</a:t>
            </a:r>
          </a:p>
          <a:p>
            <a:pPr lvl="1"/>
            <a:r>
              <a:rPr lang="en-US" dirty="0" smtClean="0"/>
              <a:t>534-750 C.E., bubonic plague from India ravaged Mediterranean world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6355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123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543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Silk roads</vt:lpstr>
      <vt:lpstr>The Silk roads</vt:lpstr>
      <vt:lpstr>Ecologies of Eurasia and the silk Road</vt:lpstr>
      <vt:lpstr>Growth of the silk roads</vt:lpstr>
      <vt:lpstr>Trading Goods</vt:lpstr>
      <vt:lpstr>Trading Goods:  Silk</vt:lpstr>
      <vt:lpstr>Trading Goods:  The System</vt:lpstr>
      <vt:lpstr>Trading Cultures</vt:lpstr>
      <vt:lpstr>Trading Disease </vt:lpstr>
      <vt:lpstr>Trading Disease:  The Black Death</vt:lpstr>
      <vt:lpstr>PowerPoint Presentation</vt:lpstr>
    </vt:vector>
  </TitlesOfParts>
  <Company>Erlanger-Elsmere School District--Boooeeeey!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Silk roads</dc:title>
  <dc:creator>Haynes, Brendhan--Erlanger</dc:creator>
  <cp:lastModifiedBy>Haynes, Brendhan--Erlanger</cp:lastModifiedBy>
  <cp:revision>9</cp:revision>
  <cp:lastPrinted>2015-12-01T14:50:08Z</cp:lastPrinted>
  <dcterms:created xsi:type="dcterms:W3CDTF">2015-12-01T12:51:36Z</dcterms:created>
  <dcterms:modified xsi:type="dcterms:W3CDTF">2015-12-01T16:02:36Z</dcterms:modified>
</cp:coreProperties>
</file>