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3796-BFCD-4A9B-A43D-0264EE4D2D3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95B73-5B2F-4AFC-B023-89D0F695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32E1D3-E68F-4E13-A358-45482FBCBC2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6511DA-A6F1-4FFA-93B5-4BC8B61E6D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Slavery of Second Wave </a:t>
            </a:r>
            <a:r>
              <a:rPr lang="en-US" dirty="0" smtClean="0"/>
              <a:t>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theories:</a:t>
            </a:r>
          </a:p>
          <a:p>
            <a:pPr lvl="1"/>
            <a:r>
              <a:rPr lang="en-US" dirty="0" smtClean="0"/>
              <a:t>Domestication of animals provided a model for human slavery</a:t>
            </a:r>
          </a:p>
          <a:p>
            <a:pPr lvl="1"/>
            <a:r>
              <a:rPr lang="en-US" dirty="0" smtClean="0"/>
              <a:t>War, patriarchy and private property ideas encouraged slavery</a:t>
            </a:r>
          </a:p>
          <a:p>
            <a:pPr lvl="1"/>
            <a:r>
              <a:rPr lang="en-US" dirty="0" smtClean="0"/>
              <a:t>Large-scale warfare contributed to the growth of slavery</a:t>
            </a:r>
          </a:p>
          <a:p>
            <a:pPr lvl="1"/>
            <a:r>
              <a:rPr lang="en-US" dirty="0" smtClean="0"/>
              <a:t>Patriarchal “ownership” of women may have encouraged slavery.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slavery emerge in the first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8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 of Slavery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Slavery was a long established tradition by the time of Hammurabi (around 1750 B.C.E.)</a:t>
            </a:r>
          </a:p>
          <a:p>
            <a:r>
              <a:rPr lang="en-US" dirty="0" smtClean="0"/>
              <a:t>Almost all civilizations had some form of slavery, but format and terms varied:</a:t>
            </a:r>
          </a:p>
          <a:p>
            <a:pPr lvl="1"/>
            <a:r>
              <a:rPr lang="en-US" dirty="0" smtClean="0"/>
              <a:t>Classical Greece and Rome experienced frequent slave </a:t>
            </a:r>
            <a:r>
              <a:rPr lang="en-US" dirty="0" err="1" smtClean="0"/>
              <a:t>emancipaiton</a:t>
            </a:r>
            <a:endParaRPr lang="en-US" dirty="0" smtClean="0"/>
          </a:p>
          <a:p>
            <a:pPr lvl="1"/>
            <a:r>
              <a:rPr lang="en-US" dirty="0" smtClean="0"/>
              <a:t>Aztec Empire:  children of slaves were considered to be free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" y="1524000"/>
            <a:ext cx="3629553" cy="34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Slavery was less common in China</a:t>
            </a:r>
          </a:p>
          <a:p>
            <a:pPr lvl="1"/>
            <a:r>
              <a:rPr lang="en-US" dirty="0" smtClean="0"/>
              <a:t>Maybe 1% of </a:t>
            </a:r>
            <a:r>
              <a:rPr lang="en-US" dirty="0" err="1" smtClean="0"/>
              <a:t>populaiton</a:t>
            </a:r>
            <a:endParaRPr lang="en-US" dirty="0" smtClean="0"/>
          </a:p>
          <a:p>
            <a:pPr lvl="1"/>
            <a:r>
              <a:rPr lang="en-US" dirty="0" smtClean="0"/>
              <a:t>Convicted Criminals and their families were the earliest slaves</a:t>
            </a:r>
          </a:p>
          <a:p>
            <a:pPr lvl="1"/>
            <a:r>
              <a:rPr lang="en-US" dirty="0" smtClean="0"/>
              <a:t>Poor peasants sometimes sold their children into slavery</a:t>
            </a:r>
          </a:p>
          <a:p>
            <a:r>
              <a:rPr lang="en-US" dirty="0" smtClean="0"/>
              <a:t>Slavery in India</a:t>
            </a:r>
          </a:p>
          <a:p>
            <a:pPr lvl="1"/>
            <a:r>
              <a:rPr lang="en-US" dirty="0" smtClean="0"/>
              <a:t>Criminals, debtors, war captives were used as slaves</a:t>
            </a:r>
          </a:p>
          <a:p>
            <a:pPr lvl="1"/>
            <a:r>
              <a:rPr lang="en-US" dirty="0" smtClean="0"/>
              <a:t>Largely domestic</a:t>
            </a:r>
          </a:p>
          <a:p>
            <a:pPr lvl="1"/>
            <a:r>
              <a:rPr lang="en-US" dirty="0" smtClean="0"/>
              <a:t>Religion and law gave some protections</a:t>
            </a:r>
          </a:p>
          <a:p>
            <a:pPr lvl="1"/>
            <a:r>
              <a:rPr lang="en-US" dirty="0" smtClean="0"/>
              <a:t>Society wasn’t economically dependent on slavery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68878"/>
            <a:ext cx="4041775" cy="24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Slavery played a much bigger role in Mediterranean/Western Civilizations</a:t>
            </a:r>
          </a:p>
          <a:p>
            <a:pPr lvl="1"/>
            <a:r>
              <a:rPr lang="en-US" dirty="0" smtClean="0"/>
              <a:t>Greco-Roman world was a slave society</a:t>
            </a:r>
          </a:p>
          <a:p>
            <a:pPr lvl="1"/>
            <a:r>
              <a:rPr lang="en-US" dirty="0" smtClean="0"/>
              <a:t>1/3 of Athens was enslaved</a:t>
            </a:r>
          </a:p>
          <a:p>
            <a:pPr lvl="1"/>
            <a:r>
              <a:rPr lang="en-US" dirty="0" smtClean="0"/>
              <a:t>Aristotle:  some people are slaves by their nature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3017"/>
            <a:ext cx="4040188" cy="29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69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Became Slaves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33-40 percent of Italian peninsula were slaves</a:t>
            </a:r>
          </a:p>
          <a:p>
            <a:pPr lvl="1"/>
            <a:r>
              <a:rPr lang="en-US" dirty="0" smtClean="0"/>
              <a:t>Massive enslavement of war prisoners</a:t>
            </a:r>
          </a:p>
          <a:p>
            <a:pPr lvl="1"/>
            <a:r>
              <a:rPr lang="en-US" dirty="0" smtClean="0"/>
              <a:t>Piracy</a:t>
            </a:r>
          </a:p>
          <a:p>
            <a:pPr lvl="1"/>
            <a:r>
              <a:rPr lang="en-US" dirty="0" smtClean="0"/>
              <a:t>Long-distance trade for Black Sea, East African and northwest European slaves</a:t>
            </a:r>
          </a:p>
          <a:p>
            <a:pPr lvl="1"/>
            <a:r>
              <a:rPr lang="en-US" dirty="0" smtClean="0"/>
              <a:t>Born into slavery</a:t>
            </a:r>
          </a:p>
          <a:p>
            <a:pPr lvl="1"/>
            <a:r>
              <a:rPr lang="en-US" dirty="0" smtClean="0"/>
              <a:t>Abandoned children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232817" cy="425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Roman Slavery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Not associated with a particular ethnic group</a:t>
            </a:r>
          </a:p>
          <a:p>
            <a:r>
              <a:rPr lang="en-US" dirty="0" smtClean="0"/>
              <a:t>Very little social critique of slavery, even as Christianity becomes the main religion in Rome</a:t>
            </a:r>
          </a:p>
          <a:p>
            <a:r>
              <a:rPr lang="en-US" dirty="0" smtClean="0"/>
              <a:t>Deeply entrenched in Roman society</a:t>
            </a:r>
          </a:p>
          <a:p>
            <a:pPr lvl="1"/>
            <a:r>
              <a:rPr lang="en-US" dirty="0" smtClean="0"/>
              <a:t>Slaves performed all levels of work except military service</a:t>
            </a:r>
          </a:p>
          <a:p>
            <a:r>
              <a:rPr lang="en-US" dirty="0" smtClean="0"/>
              <a:t>Slaves had no legal rights</a:t>
            </a:r>
          </a:p>
          <a:p>
            <a:r>
              <a:rPr lang="en-US" dirty="0" smtClean="0"/>
              <a:t>Manumission was common; freed slaves could become citizens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" y="1676400"/>
            <a:ext cx="452782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and Rebellion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Cases of Mass suicide of prisoners of war</a:t>
            </a:r>
          </a:p>
          <a:p>
            <a:r>
              <a:rPr lang="en-US" dirty="0" smtClean="0"/>
              <a:t>“Weapons of the Weak”</a:t>
            </a:r>
          </a:p>
          <a:p>
            <a:pPr lvl="1"/>
            <a:r>
              <a:rPr lang="en-US" dirty="0" smtClean="0"/>
              <a:t>Theft, sabotage, poor work</a:t>
            </a:r>
          </a:p>
          <a:p>
            <a:r>
              <a:rPr lang="en-US" dirty="0" smtClean="0"/>
              <a:t>Escape</a:t>
            </a:r>
          </a:p>
          <a:p>
            <a:r>
              <a:rPr lang="en-US" dirty="0" smtClean="0"/>
              <a:t>Occasional murder of owners</a:t>
            </a:r>
          </a:p>
          <a:p>
            <a:r>
              <a:rPr lang="en-US" dirty="0" smtClean="0"/>
              <a:t>Rebellion</a:t>
            </a:r>
          </a:p>
          <a:p>
            <a:pPr lvl="1"/>
            <a:r>
              <a:rPr lang="en-US" dirty="0" smtClean="0"/>
              <a:t>Spartacus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5243543" cy="349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97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318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Slavery of Second Wave Civilizations</vt:lpstr>
      <vt:lpstr>Why did slavery emerge in the first place?</vt:lpstr>
      <vt:lpstr>Tradition of Slavery</vt:lpstr>
      <vt:lpstr>Slavery in Asia</vt:lpstr>
      <vt:lpstr>Slavery in Rome</vt:lpstr>
      <vt:lpstr>How People Became Slaves</vt:lpstr>
      <vt:lpstr>Characteristics of Roman Slavery</vt:lpstr>
      <vt:lpstr>Resistance and Rebellion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of Second Wave Civiilzations</dc:title>
  <dc:creator>Haynes, Brendhan--Erlanger</dc:creator>
  <cp:lastModifiedBy>Haynes, Brendhan--Erlanger</cp:lastModifiedBy>
  <cp:revision>5</cp:revision>
  <dcterms:created xsi:type="dcterms:W3CDTF">2015-11-16T13:24:55Z</dcterms:created>
  <dcterms:modified xsi:type="dcterms:W3CDTF">2015-11-16T17:55:46Z</dcterms:modified>
</cp:coreProperties>
</file>