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C7B-63D7-4B9B-B3E0-3DB72892E9D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10B-B6AE-46B4-BD8D-D7CDEDCB9E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C7B-63D7-4B9B-B3E0-3DB72892E9D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10B-B6AE-46B4-BD8D-D7CDEDCB9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C7B-63D7-4B9B-B3E0-3DB72892E9D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10B-B6AE-46B4-BD8D-D7CDEDCB9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C7B-63D7-4B9B-B3E0-3DB72892E9D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10B-B6AE-46B4-BD8D-D7CDEDCB9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C7B-63D7-4B9B-B3E0-3DB72892E9D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10B-B6AE-46B4-BD8D-D7CDEDCB9E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C7B-63D7-4B9B-B3E0-3DB72892E9D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10B-B6AE-46B4-BD8D-D7CDEDCB9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C7B-63D7-4B9B-B3E0-3DB72892E9D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10B-B6AE-46B4-BD8D-D7CDEDCB9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C7B-63D7-4B9B-B3E0-3DB72892E9D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10B-B6AE-46B4-BD8D-D7CDEDCB9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C7B-63D7-4B9B-B3E0-3DB72892E9D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10B-B6AE-46B4-BD8D-D7CDEDCB9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C7B-63D7-4B9B-B3E0-3DB72892E9D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10B-B6AE-46B4-BD8D-D7CDEDCB9E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B7C4C7B-63D7-4B9B-B3E0-3DB72892E9D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75E310B-B6AE-46B4-BD8D-D7CDEDCB9E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B7C4C7B-63D7-4B9B-B3E0-3DB72892E9D5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75E310B-B6AE-46B4-BD8D-D7CDEDCB9E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Collapse of Empires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Factors in the Collapse of Rome and China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Excessive size and overexpansion make defending the empire too expensive and daunting a task.</a:t>
            </a:r>
          </a:p>
          <a:p>
            <a:r>
              <a:rPr lang="en-US" dirty="0" smtClean="0"/>
              <a:t>No great technological breakthrough to enlarge the effect of the resources-Law of diminishing returns</a:t>
            </a:r>
          </a:p>
          <a:p>
            <a:r>
              <a:rPr lang="en-US" dirty="0" smtClean="0"/>
              <a:t>Large landowning families, far away from the empire’s capital tend to avoid taxes</a:t>
            </a:r>
          </a:p>
          <a:p>
            <a:pPr lvl="1"/>
            <a:r>
              <a:rPr lang="en-US" dirty="0" smtClean="0"/>
              <a:t>Puts tax burden largely on the poor, which leads to discontent and occasional rebellion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2286000"/>
            <a:ext cx="4766979" cy="312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29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Factors, 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Rivalries between elite factions, families, governors, et cetera create instability</a:t>
            </a:r>
          </a:p>
          <a:p>
            <a:r>
              <a:rPr lang="en-US" dirty="0" smtClean="0"/>
              <a:t>Epidemic disease</a:t>
            </a:r>
          </a:p>
          <a:p>
            <a:r>
              <a:rPr lang="en-US" dirty="0" smtClean="0"/>
              <a:t>Threat from nomadic/semi agricultural people on frontier</a:t>
            </a:r>
          </a:p>
          <a:p>
            <a:pPr lvl="1"/>
            <a:r>
              <a:rPr lang="en-US" dirty="0" smtClean="0"/>
              <a:t>China had more success assimilating invaders than Rome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744839" cy="37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86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Imperial 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Decline of urban life</a:t>
            </a:r>
          </a:p>
          <a:p>
            <a:r>
              <a:rPr lang="en-US" dirty="0" smtClean="0"/>
              <a:t>Population decline</a:t>
            </a:r>
          </a:p>
          <a:p>
            <a:r>
              <a:rPr lang="en-US" dirty="0" smtClean="0"/>
              <a:t>Reduction of international trade</a:t>
            </a:r>
          </a:p>
          <a:p>
            <a:r>
              <a:rPr lang="en-US" dirty="0" smtClean="0"/>
              <a:t>Vast insecurity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436151" cy="39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52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next?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is the major difference between Rome and China</a:t>
            </a:r>
          </a:p>
          <a:p>
            <a:pPr lvl="1"/>
            <a:r>
              <a:rPr lang="en-US" dirty="0" smtClean="0"/>
              <a:t>China:  has about 350 years of disorder and fighting, then creates a similar imperial state that continues through the Sui, Tang, and Song dynasties</a:t>
            </a:r>
          </a:p>
          <a:p>
            <a:pPr lvl="1"/>
            <a:r>
              <a:rPr lang="en-US" dirty="0" smtClean="0"/>
              <a:t>Europe:  no large-scale imperial system has ever been successfully established in western Europe since the Romans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143000"/>
            <a:ext cx="5727416" cy="579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55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Chinese Success in Rebuilding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200400" cy="43220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Greater homogeneity</a:t>
            </a:r>
          </a:p>
          <a:p>
            <a:pPr lvl="1"/>
            <a:r>
              <a:rPr lang="en-US" dirty="0"/>
              <a:t>Unlike Europe, most Chinese were ethnically and culturally the same.</a:t>
            </a:r>
          </a:p>
          <a:p>
            <a:r>
              <a:rPr lang="en-US" dirty="0"/>
              <a:t>Strong bureaucratic tradition</a:t>
            </a:r>
          </a:p>
          <a:p>
            <a:pPr lvl="1"/>
            <a:r>
              <a:rPr lang="en-US" dirty="0"/>
              <a:t>People are used to laws and government practices</a:t>
            </a:r>
          </a:p>
          <a:p>
            <a:r>
              <a:rPr lang="en-US" dirty="0"/>
              <a:t>Confucianism</a:t>
            </a:r>
          </a:p>
          <a:p>
            <a:r>
              <a:rPr lang="en-US" dirty="0"/>
              <a:t>More productive agriculture</a:t>
            </a:r>
          </a:p>
          <a:p>
            <a:r>
              <a:rPr lang="en-US" dirty="0"/>
              <a:t>Metallurgy is more advanced</a:t>
            </a:r>
          </a:p>
          <a:p>
            <a:pPr lvl="1"/>
            <a:r>
              <a:rPr lang="en-US" dirty="0"/>
              <a:t>Allows China to move towards better weapons for defense and reconquering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36" y="1447800"/>
            <a:ext cx="588911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01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163</TotalTime>
  <Words>229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The Collapse of Empires</vt:lpstr>
      <vt:lpstr>Common Factors in the Collapse of Rome and China</vt:lpstr>
      <vt:lpstr>Common Factors, continued</vt:lpstr>
      <vt:lpstr>Effects of Imperial Collapse</vt:lpstr>
      <vt:lpstr>What happens next?</vt:lpstr>
      <vt:lpstr>Reasons for Chinese Success in Rebuilding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Collapse of Empires</dc:title>
  <dc:creator>Haynes, Brendhan--Erlanger</dc:creator>
  <cp:lastModifiedBy>Haynes, Brendhan--Erlanger</cp:lastModifiedBy>
  <cp:revision>4</cp:revision>
  <dcterms:created xsi:type="dcterms:W3CDTF">2015-09-29T11:36:02Z</dcterms:created>
  <dcterms:modified xsi:type="dcterms:W3CDTF">2015-10-13T16:56:46Z</dcterms:modified>
</cp:coreProperties>
</file>