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AEC4-1261-463D-B330-BD92BA980485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18F6-8CDA-42BC-9F70-78EDFE2AB50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AEC4-1261-463D-B330-BD92BA980485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18F6-8CDA-42BC-9F70-78EDFE2AB5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AEC4-1261-463D-B330-BD92BA980485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18F6-8CDA-42BC-9F70-78EDFE2AB5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AEC4-1261-463D-B330-BD92BA980485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18F6-8CDA-42BC-9F70-78EDFE2AB5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AEC4-1261-463D-B330-BD92BA980485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18F6-8CDA-42BC-9F70-78EDFE2AB5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AEC4-1261-463D-B330-BD92BA980485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18F6-8CDA-42BC-9F70-78EDFE2AB5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AEC4-1261-463D-B330-BD92BA980485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18F6-8CDA-42BC-9F70-78EDFE2AB50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AEC4-1261-463D-B330-BD92BA980485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18F6-8CDA-42BC-9F70-78EDFE2AB5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AEC4-1261-463D-B330-BD92BA980485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18F6-8CDA-42BC-9F70-78EDFE2AB5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AEC4-1261-463D-B330-BD92BA980485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18F6-8CDA-42BC-9F70-78EDFE2AB5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AEC4-1261-463D-B330-BD92BA980485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18F6-8CDA-42BC-9F70-78EDFE2AB50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32AEC4-1261-463D-B330-BD92BA980485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0AA18F6-8CDA-42BC-9F70-78EDFE2AB5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Caste as Varna and </a:t>
            </a:r>
            <a:r>
              <a:rPr lang="en-US" dirty="0" err="1" smtClean="0"/>
              <a:t>Jati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en-US" sz="4800" dirty="0" smtClean="0"/>
              <a:t>The Indian Caste System and Inequality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27048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Roots of the Caste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“Caste” actually comes from the Portuguese word meaning “race” or “purity of blood”</a:t>
            </a:r>
          </a:p>
          <a:p>
            <a:r>
              <a:rPr lang="en-US" dirty="0" smtClean="0"/>
              <a:t>Most likely evolved from encounters between Aryans and natives</a:t>
            </a:r>
          </a:p>
          <a:p>
            <a:r>
              <a:rPr lang="en-US" dirty="0" smtClean="0"/>
              <a:t>Economic specialization and culture apparently more important than notions of race.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3124200" cy="408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03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Caste as Varna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 early as 500 BCE, there was a clear belief that society was divided into four great classes (Varna)</a:t>
            </a:r>
          </a:p>
          <a:p>
            <a:pPr lvl="1"/>
            <a:r>
              <a:rPr lang="en-US" dirty="0" smtClean="0"/>
              <a:t>Three Segments of “twice born” Aryans (Brahmins, Kshatriyas, and </a:t>
            </a:r>
            <a:r>
              <a:rPr lang="en-US" dirty="0" err="1" smtClean="0"/>
              <a:t>Vaishyas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Sudras:  native peoples that were to live in very subordinate positions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304800"/>
            <a:ext cx="4085124" cy="512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254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648200"/>
            <a:ext cx="6512511" cy="86696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changing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1500" dirty="0" smtClean="0"/>
              <a:t>Varna theory:  the four groups were formed from the body of the god </a:t>
            </a:r>
            <a:r>
              <a:rPr lang="en-US" sz="1500" dirty="0" err="1" smtClean="0"/>
              <a:t>Purusha</a:t>
            </a:r>
            <a:r>
              <a:rPr lang="en-US" sz="1500" dirty="0" smtClean="0"/>
              <a:t>; and they were absolute.</a:t>
            </a:r>
          </a:p>
          <a:p>
            <a:pPr lvl="1"/>
            <a:r>
              <a:rPr lang="en-US" sz="1500" dirty="0" smtClean="0"/>
              <a:t>In reality, there was considerable change as economies changed.</a:t>
            </a:r>
          </a:p>
          <a:p>
            <a:pPr lvl="1"/>
            <a:r>
              <a:rPr lang="en-US" sz="1500" dirty="0" smtClean="0"/>
              <a:t>Always conflict between Brahmin and </a:t>
            </a:r>
            <a:r>
              <a:rPr lang="en-US" sz="1500" dirty="0" err="1" smtClean="0"/>
              <a:t>Ksatriya</a:t>
            </a:r>
            <a:endParaRPr lang="en-US" sz="1500" dirty="0" smtClean="0"/>
          </a:p>
          <a:p>
            <a:pPr lvl="1"/>
            <a:r>
              <a:rPr lang="en-US" sz="1500" dirty="0" smtClean="0"/>
              <a:t>Vaisya evolved into the business class</a:t>
            </a:r>
          </a:p>
          <a:p>
            <a:pPr lvl="1"/>
            <a:r>
              <a:rPr lang="en-US" sz="1500" dirty="0" smtClean="0"/>
              <a:t>Sudra became present farmers</a:t>
            </a:r>
          </a:p>
          <a:p>
            <a:pPr lvl="1"/>
            <a:r>
              <a:rPr lang="en-US" sz="1500" dirty="0" smtClean="0"/>
              <a:t>Creation of untouchables under the Sudras</a:t>
            </a:r>
            <a:endParaRPr lang="en-US" sz="15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7200"/>
            <a:ext cx="3273143" cy="442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971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Caste as </a:t>
            </a:r>
            <a:r>
              <a:rPr lang="en-US" dirty="0" err="1" smtClean="0"/>
              <a:t>Jati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Social distinctions are based on specific occupations, organized as guilds (</a:t>
            </a:r>
            <a:r>
              <a:rPr lang="en-US" dirty="0" err="1" smtClean="0"/>
              <a:t>jatis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Blended with </a:t>
            </a:r>
            <a:r>
              <a:rPr lang="en-US" dirty="0" err="1" smtClean="0"/>
              <a:t>varna</a:t>
            </a:r>
            <a:r>
              <a:rPr lang="en-US" dirty="0" smtClean="0"/>
              <a:t> system</a:t>
            </a:r>
          </a:p>
          <a:p>
            <a:pPr lvl="1"/>
            <a:r>
              <a:rPr lang="en-US" dirty="0" smtClean="0"/>
              <a:t>Thousands of </a:t>
            </a:r>
            <a:r>
              <a:rPr lang="en-US" dirty="0" err="1" smtClean="0"/>
              <a:t>jatis</a:t>
            </a:r>
            <a:r>
              <a:rPr lang="en-US" dirty="0" smtClean="0"/>
              <a:t> formed and became the primary structure of social life</a:t>
            </a:r>
          </a:p>
          <a:p>
            <a:pPr lvl="1"/>
            <a:r>
              <a:rPr lang="en-US" dirty="0" smtClean="0"/>
              <a:t>Each of the 4 </a:t>
            </a:r>
            <a:r>
              <a:rPr lang="en-US" dirty="0" err="1" smtClean="0"/>
              <a:t>varnas</a:t>
            </a:r>
            <a:r>
              <a:rPr lang="en-US" dirty="0" smtClean="0"/>
              <a:t> were divided into several </a:t>
            </a:r>
            <a:r>
              <a:rPr lang="en-US" dirty="0" err="1" smtClean="0"/>
              <a:t>jatis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888299" cy="377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02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Jati</a:t>
            </a:r>
            <a:r>
              <a:rPr lang="en-US" dirty="0" smtClean="0"/>
              <a:t> and social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Jati</a:t>
            </a:r>
            <a:r>
              <a:rPr lang="en-US" dirty="0" smtClean="0"/>
              <a:t> had clearly defined social position</a:t>
            </a:r>
          </a:p>
          <a:p>
            <a:pPr lvl="1"/>
            <a:r>
              <a:rPr lang="en-US" dirty="0" smtClean="0"/>
              <a:t>Marriage and eating together only permitted with individual’s </a:t>
            </a:r>
            <a:r>
              <a:rPr lang="en-US" dirty="0" err="1" smtClean="0"/>
              <a:t>jati</a:t>
            </a:r>
            <a:endParaRPr lang="en-US" dirty="0" smtClean="0"/>
          </a:p>
          <a:p>
            <a:pPr lvl="1"/>
            <a:r>
              <a:rPr lang="en-US" dirty="0" smtClean="0"/>
              <a:t>Each </a:t>
            </a:r>
            <a:r>
              <a:rPr lang="en-US" dirty="0" err="1" smtClean="0"/>
              <a:t>jati</a:t>
            </a:r>
            <a:r>
              <a:rPr lang="en-US" dirty="0" smtClean="0"/>
              <a:t> had particular duties, rules and obligations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38200"/>
            <a:ext cx="4552989" cy="224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181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Inequality and </a:t>
            </a:r>
            <a:r>
              <a:rPr lang="en-US" dirty="0" err="1" smtClean="0"/>
              <a:t>Jati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55848" cy="3611880"/>
          </a:xfrm>
        </p:spPr>
        <p:txBody>
          <a:bodyPr>
            <a:noAutofit/>
          </a:bodyPr>
          <a:lstStyle/>
          <a:p>
            <a:r>
              <a:rPr lang="en-US" sz="1500" dirty="0" smtClean="0"/>
              <a:t>Inherent inequality supported by idea of karma, dharma, and rebirth.</a:t>
            </a:r>
          </a:p>
          <a:p>
            <a:pPr lvl="1"/>
            <a:r>
              <a:rPr lang="en-US" sz="1500" dirty="0" smtClean="0"/>
              <a:t>Birth into a caste determined by good or bad deeds (karma) of a previous life</a:t>
            </a:r>
          </a:p>
          <a:p>
            <a:pPr lvl="1"/>
            <a:r>
              <a:rPr lang="en-US" sz="1500" dirty="0" smtClean="0"/>
              <a:t>Rebirth in a higher caste determined by performance of present caste duties</a:t>
            </a:r>
          </a:p>
          <a:p>
            <a:r>
              <a:rPr lang="en-US" sz="1500" dirty="0" smtClean="0"/>
              <a:t>Threat of social ostracism for violating rules of the </a:t>
            </a:r>
            <a:r>
              <a:rPr lang="en-US" sz="1500" dirty="0" err="1" smtClean="0"/>
              <a:t>jati</a:t>
            </a:r>
            <a:endParaRPr lang="en-US" sz="1500" dirty="0" smtClean="0"/>
          </a:p>
          <a:p>
            <a:r>
              <a:rPr lang="en-US" sz="1500" dirty="0" smtClean="0"/>
              <a:t>Individuals couldn’t raise social status, but whole </a:t>
            </a:r>
            <a:r>
              <a:rPr lang="en-US" sz="1500" dirty="0" err="1" smtClean="0"/>
              <a:t>jatis</a:t>
            </a:r>
            <a:r>
              <a:rPr lang="en-US" sz="1500" dirty="0" smtClean="0"/>
              <a:t> could improve social standing.</a:t>
            </a:r>
            <a:endParaRPr lang="en-US" sz="15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41" y="846750"/>
            <a:ext cx="3684309" cy="357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019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Functions of Caste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Caste was very local, so it focused loyalties on a restricted territory</a:t>
            </a:r>
          </a:p>
          <a:p>
            <a:pPr lvl="1"/>
            <a:r>
              <a:rPr lang="en-US" dirty="0" smtClean="0"/>
              <a:t>Made empire building difficult</a:t>
            </a:r>
          </a:p>
          <a:p>
            <a:pPr lvl="1"/>
            <a:r>
              <a:rPr lang="en-US" dirty="0" smtClean="0"/>
              <a:t>Caste as a substitute for the state</a:t>
            </a:r>
          </a:p>
          <a:p>
            <a:pPr lvl="1"/>
            <a:r>
              <a:rPr lang="en-US" dirty="0" smtClean="0"/>
              <a:t>Caste did provide some social security</a:t>
            </a:r>
          </a:p>
          <a:p>
            <a:pPr lvl="2"/>
            <a:r>
              <a:rPr lang="en-US" dirty="0" smtClean="0"/>
              <a:t>Care for widows, orphans, the destitute</a:t>
            </a:r>
          </a:p>
          <a:p>
            <a:pPr lvl="1"/>
            <a:r>
              <a:rPr lang="en-US" dirty="0" smtClean="0"/>
              <a:t>Made it easier for the wealthy and powerful to exploit the poor.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546165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932975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</TotalTime>
  <Words>360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Slipstream</vt:lpstr>
      <vt:lpstr>The Indian Caste System and Inequality</vt:lpstr>
      <vt:lpstr>Roots of the Caste System</vt:lpstr>
      <vt:lpstr>Caste as Varna</vt:lpstr>
      <vt:lpstr>A changing system</vt:lpstr>
      <vt:lpstr>Caste as Jati </vt:lpstr>
      <vt:lpstr>Jati and social position</vt:lpstr>
      <vt:lpstr>Inequality and Jati</vt:lpstr>
      <vt:lpstr>Functions of Caste</vt:lpstr>
    </vt:vector>
  </TitlesOfParts>
  <Company>Erlanger-Elsmere School District--Boooeeeey!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Indian Caste System and Inequality</dc:title>
  <dc:creator>Haynes, Brendhan--Erlanger</dc:creator>
  <cp:lastModifiedBy>Haynes, Brendhan--Erlanger</cp:lastModifiedBy>
  <cp:revision>5</cp:revision>
  <dcterms:created xsi:type="dcterms:W3CDTF">2015-11-10T12:38:08Z</dcterms:created>
  <dcterms:modified xsi:type="dcterms:W3CDTF">2015-11-10T13:46:47Z</dcterms:modified>
</cp:coreProperties>
</file>